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22"/>
  </p:notesMasterIdLst>
  <p:handoutMasterIdLst>
    <p:handoutMasterId r:id="rId23"/>
  </p:handoutMasterIdLst>
  <p:sldIdLst>
    <p:sldId id="257" r:id="rId5"/>
    <p:sldId id="279" r:id="rId6"/>
    <p:sldId id="291" r:id="rId7"/>
    <p:sldId id="280" r:id="rId8"/>
    <p:sldId id="282" r:id="rId9"/>
    <p:sldId id="283" r:id="rId10"/>
    <p:sldId id="292" r:id="rId11"/>
    <p:sldId id="264" r:id="rId12"/>
    <p:sldId id="287" r:id="rId13"/>
    <p:sldId id="288" r:id="rId14"/>
    <p:sldId id="284" r:id="rId15"/>
    <p:sldId id="285" r:id="rId16"/>
    <p:sldId id="286" r:id="rId17"/>
    <p:sldId id="289" r:id="rId18"/>
    <p:sldId id="293" r:id="rId19"/>
    <p:sldId id="281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7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911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56864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9956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298322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50292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30158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87549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78988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11956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11956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11956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11956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-9575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-9575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795254"/>
            <a:ext cx="10972800" cy="74534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820875"/>
            <a:ext cx="10972800" cy="475366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876975" y="-24714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42043" y="-24714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-7683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Creative Processes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Interactive Media</a:t>
            </a:r>
          </a:p>
          <a:p>
            <a:endParaRPr lang="en-US" dirty="0"/>
          </a:p>
          <a:p>
            <a:r>
              <a:rPr lang="en-US" dirty="0" smtClean="0"/>
              <a:t>Unit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Storyboard –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468728" y="2249424"/>
            <a:ext cx="5851862" cy="4228770"/>
            <a:chOff x="468727" y="302362"/>
            <a:chExt cx="8159831" cy="61758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657" t="39901" r="67984" b="30560"/>
            <a:stretch/>
          </p:blipFill>
          <p:spPr>
            <a:xfrm>
              <a:off x="468727" y="302362"/>
              <a:ext cx="4006880" cy="311435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67889" t="40121" r="3668" b="31221"/>
            <a:stretch/>
          </p:blipFill>
          <p:spPr>
            <a:xfrm>
              <a:off x="483848" y="3477183"/>
              <a:ext cx="3855676" cy="30010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2657" t="69660" r="68729" b="1902"/>
            <a:stretch/>
          </p:blipFill>
          <p:spPr>
            <a:xfrm>
              <a:off x="4611688" y="3477183"/>
              <a:ext cx="3908835" cy="30010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35110" t="39901" r="35347" b="30560"/>
            <a:stretch/>
          </p:blipFill>
          <p:spPr>
            <a:xfrm>
              <a:off x="4596568" y="302362"/>
              <a:ext cx="4031990" cy="311435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1764" t="50482" r="2391" b="4067"/>
          <a:stretch/>
        </p:blipFill>
        <p:spPr>
          <a:xfrm>
            <a:off x="6646374" y="2249424"/>
            <a:ext cx="5288951" cy="42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5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Mood-Board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24"/>
            <a:ext cx="7539789" cy="432511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 mood-board is a collage (either digital or on paper) of objects (images, colours, screenshots, patterns, text etc.) which try to capture a feeling, theme or design.</a:t>
            </a:r>
          </a:p>
          <a:p>
            <a:endParaRPr lang="en-GB" dirty="0"/>
          </a:p>
          <a:p>
            <a:r>
              <a:rPr lang="en-GB" dirty="0" smtClean="0"/>
              <a:t>They are typically used in interior design and advertising.</a:t>
            </a:r>
          </a:p>
          <a:p>
            <a:endParaRPr lang="en-GB" dirty="0"/>
          </a:p>
          <a:p>
            <a:r>
              <a:rPr lang="en-GB" dirty="0" smtClean="0"/>
              <a:t>Often, they are used to generate ideas for a client, to meet their approval before moving further in the design process.</a:t>
            </a:r>
            <a:endParaRPr lang="en-GB" dirty="0"/>
          </a:p>
        </p:txBody>
      </p:sp>
      <p:pic>
        <p:nvPicPr>
          <p:cNvPr id="4" name="Picture 2"/>
          <p:cNvPicPr/>
          <p:nvPr/>
        </p:nvPicPr>
        <p:blipFill>
          <a:blip r:embed="rId2"/>
          <a:stretch/>
        </p:blipFill>
        <p:spPr>
          <a:xfrm>
            <a:off x="8772960" y="1281727"/>
            <a:ext cx="2666520" cy="199980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3"/>
          <p:cNvPicPr/>
          <p:nvPr/>
        </p:nvPicPr>
        <p:blipFill>
          <a:blip r:embed="rId3"/>
          <a:stretch/>
        </p:blipFill>
        <p:spPr>
          <a:xfrm>
            <a:off x="9415920" y="3067687"/>
            <a:ext cx="2486520" cy="17571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4"/>
          <p:cNvPicPr/>
          <p:nvPr/>
        </p:nvPicPr>
        <p:blipFill>
          <a:blip r:embed="rId4"/>
          <a:stretch/>
        </p:blipFill>
        <p:spPr>
          <a:xfrm>
            <a:off x="8772960" y="4639087"/>
            <a:ext cx="2809440" cy="2104560"/>
          </a:xfrm>
          <a:prstGeom prst="rect">
            <a:avLst/>
          </a:prstGeom>
          <a:ln>
            <a:noFill/>
          </a:ln>
          <a:effectLst>
            <a:outerShdw blurRad="292100" dist="139498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8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Mood-Board – Why?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They can be used to help generate ideas by having a central place to put any pre-existing ideas that can be seen by people on the design team and by the client.</a:t>
            </a:r>
          </a:p>
          <a:p>
            <a:endParaRPr lang="en-GB" dirty="0"/>
          </a:p>
          <a:p>
            <a:r>
              <a:rPr lang="en-GB" dirty="0" smtClean="0"/>
              <a:t>They can be used to share ideas and concepts for websites, graphic projects, games, movies etc.</a:t>
            </a:r>
          </a:p>
          <a:p>
            <a:endParaRPr lang="en-GB" dirty="0"/>
          </a:p>
          <a:p>
            <a:r>
              <a:rPr lang="en-GB" dirty="0" smtClean="0"/>
              <a:t>They can also be used to gain feedback from the client about a particular design or concept.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943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Casual Vs. Structured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/>
          <p:cNvPicPr/>
          <p:nvPr/>
        </p:nvPicPr>
        <p:blipFill>
          <a:blip r:embed="rId2"/>
          <a:stretch/>
        </p:blipFill>
        <p:spPr>
          <a:xfrm>
            <a:off x="0" y="2358526"/>
            <a:ext cx="5234721" cy="4106908"/>
          </a:xfrm>
          <a:prstGeom prst="rect">
            <a:avLst/>
          </a:prstGeom>
          <a:ln w="28440">
            <a:noFill/>
          </a:ln>
        </p:spPr>
      </p:pic>
      <p:pic>
        <p:nvPicPr>
          <p:cNvPr id="5" name="Picture 2"/>
          <p:cNvPicPr/>
          <p:nvPr/>
        </p:nvPicPr>
        <p:blipFill>
          <a:blip r:embed="rId3"/>
          <a:stretch/>
        </p:blipFill>
        <p:spPr>
          <a:xfrm>
            <a:off x="5234721" y="2450792"/>
            <a:ext cx="6824481" cy="3922376"/>
          </a:xfrm>
          <a:prstGeom prst="rect">
            <a:avLst/>
          </a:prstGeom>
          <a:ln w="28440">
            <a:noFill/>
          </a:ln>
        </p:spPr>
      </p:pic>
    </p:spTree>
    <p:extLst>
      <p:ext uri="{BB962C8B-B14F-4D97-AF65-F5344CB8AC3E}">
        <p14:creationId xmlns:p14="http://schemas.microsoft.com/office/powerpoint/2010/main" val="114909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Creation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GB" dirty="0" smtClean="0"/>
              <a:t>Collect a range of materials (images, text, colours etc.)</a:t>
            </a:r>
            <a:br>
              <a:rPr lang="en-GB" dirty="0" smtClean="0"/>
            </a:br>
            <a:endParaRPr lang="en-GB" dirty="0" smtClean="0"/>
          </a:p>
          <a:p>
            <a:pPr marL="624078" indent="-514350">
              <a:buFont typeface="+mj-lt"/>
              <a:buAutoNum type="arabicPeriod"/>
            </a:pPr>
            <a:r>
              <a:rPr lang="en-GB" dirty="0" smtClean="0"/>
              <a:t>Arrange them together on a page.</a:t>
            </a:r>
            <a:br>
              <a:rPr lang="en-GB" dirty="0" smtClean="0"/>
            </a:br>
            <a:endParaRPr lang="en-GB" dirty="0" smtClean="0"/>
          </a:p>
          <a:p>
            <a:pPr marL="624078" indent="-514350">
              <a:buFont typeface="+mj-lt"/>
              <a:buAutoNum type="arabicPeriod"/>
            </a:pPr>
            <a:r>
              <a:rPr lang="en-GB" dirty="0" smtClean="0"/>
              <a:t>Remove any items which do not fit in with the theme.</a:t>
            </a:r>
            <a:br>
              <a:rPr lang="en-GB" dirty="0" smtClean="0"/>
            </a:br>
            <a:endParaRPr lang="en-GB" dirty="0" smtClean="0"/>
          </a:p>
          <a:p>
            <a:pPr marL="624078" indent="-514350">
              <a:buFont typeface="+mj-lt"/>
              <a:buAutoNum type="arabicPeriod"/>
            </a:pPr>
            <a:r>
              <a:rPr lang="en-GB" dirty="0" smtClean="0"/>
              <a:t>Use the mood board throughout production to ensure the theme is being adhered to.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27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Task 2 – Definitions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Using this presentation and information from the internet, make sure you have definitions of the following in your portfolio:</a:t>
            </a:r>
          </a:p>
          <a:p>
            <a:endParaRPr lang="en-GB" dirty="0"/>
          </a:p>
          <a:p>
            <a:pPr lvl="1"/>
            <a:r>
              <a:rPr lang="en-GB" dirty="0" smtClean="0"/>
              <a:t>Scripts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Storyboards</a:t>
            </a:r>
          </a:p>
          <a:p>
            <a:pPr lvl="1"/>
            <a:endParaRPr lang="en-GB" dirty="0"/>
          </a:p>
          <a:p>
            <a:pPr lvl="1"/>
            <a:r>
              <a:rPr lang="en-GB" dirty="0" err="1" smtClean="0"/>
              <a:t>Moodboards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93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Task 3 – Mood Board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The following task will go under the </a:t>
            </a:r>
            <a:r>
              <a:rPr lang="en-GB" b="1" dirty="0" smtClean="0"/>
              <a:t>Mood Boards</a:t>
            </a:r>
            <a:r>
              <a:rPr lang="en-GB" dirty="0" smtClean="0"/>
              <a:t> heading. Make sure to include the brief in the document.</a:t>
            </a:r>
          </a:p>
          <a:p>
            <a:r>
              <a:rPr lang="en-GB" i="1" dirty="0" smtClean="0"/>
              <a:t>Make the mood board in </a:t>
            </a:r>
            <a:r>
              <a:rPr lang="en-GB" b="1" i="1" dirty="0" smtClean="0"/>
              <a:t>Publisher</a:t>
            </a:r>
            <a:r>
              <a:rPr lang="en-GB" i="1" dirty="0" smtClean="0"/>
              <a:t> then paste a screenshot in the portfolio.</a:t>
            </a:r>
          </a:p>
          <a:p>
            <a:endParaRPr lang="en-GB" dirty="0"/>
          </a:p>
          <a:p>
            <a:r>
              <a:rPr lang="en-GB" dirty="0" smtClean="0"/>
              <a:t>Create a digital mood-board for </a:t>
            </a:r>
            <a:r>
              <a:rPr lang="en-GB" b="1" dirty="0" smtClean="0"/>
              <a:t>one</a:t>
            </a:r>
            <a:r>
              <a:rPr lang="en-GB" dirty="0" smtClean="0"/>
              <a:t> of the following client briefs:</a:t>
            </a:r>
          </a:p>
          <a:p>
            <a:pPr lvl="1"/>
            <a:r>
              <a:rPr lang="en-GB" b="1" dirty="0" smtClean="0"/>
              <a:t>Brief 1:</a:t>
            </a:r>
            <a:r>
              <a:rPr lang="en-GB" dirty="0" smtClean="0"/>
              <a:t> A new interior design company is considering a new range of bedroom furniture for girls with a theme of “racing”.</a:t>
            </a:r>
          </a:p>
          <a:p>
            <a:pPr lvl="1"/>
            <a:r>
              <a:rPr lang="en-GB" b="1" dirty="0" smtClean="0"/>
              <a:t>Brief 2:</a:t>
            </a:r>
            <a:r>
              <a:rPr lang="en-GB" dirty="0" smtClean="0"/>
              <a:t> An outward bounds company is planning to develop a new set of adverts which convey the theme of “adventure”.</a:t>
            </a:r>
          </a:p>
          <a:p>
            <a:pPr lvl="1"/>
            <a:r>
              <a:rPr lang="en-GB" b="1" dirty="0" smtClean="0"/>
              <a:t>Brief 3:</a:t>
            </a:r>
            <a:r>
              <a:rPr lang="en-GB" dirty="0" smtClean="0"/>
              <a:t> A local nursery is planning a new poster to advertise the business with the theme of “fun and learning”.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125444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Choose a </a:t>
            </a:r>
            <a:r>
              <a:rPr lang="en-GB" b="1" dirty="0" smtClean="0"/>
              <a:t>different</a:t>
            </a:r>
            <a:r>
              <a:rPr lang="en-GB" dirty="0" smtClean="0"/>
              <a:t> brief from the previous task.</a:t>
            </a:r>
          </a:p>
          <a:p>
            <a:endParaRPr lang="en-GB" dirty="0"/>
          </a:p>
          <a:p>
            <a:r>
              <a:rPr lang="en-GB" dirty="0"/>
              <a:t>Create a digital mood-board for </a:t>
            </a:r>
            <a:r>
              <a:rPr lang="en-GB" b="1" dirty="0"/>
              <a:t>one</a:t>
            </a:r>
            <a:r>
              <a:rPr lang="en-GB" dirty="0"/>
              <a:t> of the following client briefs:</a:t>
            </a:r>
          </a:p>
          <a:p>
            <a:pPr lvl="1"/>
            <a:r>
              <a:rPr lang="en-GB" b="1" dirty="0"/>
              <a:t>Brief 1:</a:t>
            </a:r>
            <a:r>
              <a:rPr lang="en-GB" dirty="0"/>
              <a:t> A new interior design company is considering a new range of bedroom furniture for girls with a theme of “racing”.</a:t>
            </a:r>
          </a:p>
          <a:p>
            <a:pPr lvl="1"/>
            <a:r>
              <a:rPr lang="en-GB" b="1" dirty="0"/>
              <a:t>Brief 2:</a:t>
            </a:r>
            <a:r>
              <a:rPr lang="en-GB" dirty="0"/>
              <a:t> An outward bounds company is planning to develop a new set of adverts which convey the theme of “adventure”.</a:t>
            </a:r>
          </a:p>
          <a:p>
            <a:pPr lvl="1"/>
            <a:r>
              <a:rPr lang="en-GB" b="1" dirty="0"/>
              <a:t>Brief 3:</a:t>
            </a:r>
            <a:r>
              <a:rPr lang="en-GB" dirty="0"/>
              <a:t> A local nursery is planning a new poster to advertise the business with the theme of “fun and learning”.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9783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Starter – 5 Minutes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24"/>
            <a:ext cx="10911840" cy="4325112"/>
          </a:xfrm>
        </p:spPr>
        <p:txBody>
          <a:bodyPr>
            <a:normAutofit/>
          </a:bodyPr>
          <a:lstStyle/>
          <a:p>
            <a:r>
              <a:rPr lang="en-GB" b="1" dirty="0" smtClean="0"/>
              <a:t>Answer the following on </a:t>
            </a:r>
            <a:r>
              <a:rPr lang="en-GB" b="1" smtClean="0"/>
              <a:t>your whiteboards:</a:t>
            </a:r>
            <a:endParaRPr lang="en-GB" b="1" dirty="0" smtClean="0"/>
          </a:p>
          <a:p>
            <a:endParaRPr lang="en-GB" i="1" dirty="0"/>
          </a:p>
          <a:p>
            <a:r>
              <a:rPr lang="en-GB" dirty="0" smtClean="0"/>
              <a:t>How do you think a group would </a:t>
            </a:r>
            <a:r>
              <a:rPr lang="en-GB" i="1" dirty="0" smtClean="0"/>
              <a:t>start</a:t>
            </a:r>
            <a:r>
              <a:rPr lang="en-GB" dirty="0" smtClean="0"/>
              <a:t> the design process of a product?</a:t>
            </a:r>
          </a:p>
          <a:p>
            <a:endParaRPr lang="en-GB" dirty="0"/>
          </a:p>
          <a:p>
            <a:r>
              <a:rPr lang="en-GB" dirty="0" smtClean="0"/>
              <a:t>What are the first things they will do to get ideas together?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9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Outcomes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 smtClean="0"/>
          </a:p>
          <a:p>
            <a:r>
              <a:rPr lang="en-GB" b="1" dirty="0" smtClean="0"/>
              <a:t>Understand</a:t>
            </a:r>
            <a:r>
              <a:rPr lang="en-GB" dirty="0" smtClean="0"/>
              <a:t> the different creative planning processes.</a:t>
            </a:r>
          </a:p>
          <a:p>
            <a:endParaRPr lang="en-GB" b="1" dirty="0"/>
          </a:p>
          <a:p>
            <a:r>
              <a:rPr lang="en-GB" b="1" dirty="0" smtClean="0"/>
              <a:t>Describe</a:t>
            </a:r>
            <a:r>
              <a:rPr lang="en-GB" dirty="0" smtClean="0"/>
              <a:t> how the different processes are used for different purposes.</a:t>
            </a:r>
          </a:p>
          <a:p>
            <a:endParaRPr lang="en-GB" b="1" dirty="0"/>
          </a:p>
          <a:p>
            <a:r>
              <a:rPr lang="en-GB" b="1" dirty="0" smtClean="0"/>
              <a:t>Explain</a:t>
            </a:r>
            <a:r>
              <a:rPr lang="en-GB" dirty="0" smtClean="0"/>
              <a:t> how different processes can convey the same information differently.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0138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Planning Processes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planning processes for an Interactive Media product can be broken into two categories:</a:t>
            </a:r>
          </a:p>
          <a:p>
            <a:pPr lvl="1"/>
            <a:r>
              <a:rPr lang="en-GB" dirty="0" smtClean="0"/>
              <a:t>Creative</a:t>
            </a:r>
          </a:p>
          <a:p>
            <a:pPr lvl="1"/>
            <a:r>
              <a:rPr lang="en-GB" dirty="0" smtClean="0"/>
              <a:t>Technical</a:t>
            </a:r>
          </a:p>
          <a:p>
            <a:endParaRPr lang="en-GB" dirty="0"/>
          </a:p>
          <a:p>
            <a:r>
              <a:rPr lang="en-GB" dirty="0" smtClean="0"/>
              <a:t>Both are equally as necessary but cover different parts of the planning process.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45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Creative Processes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purpose of the creative processes is to start pulling together ideas for the product.</a:t>
            </a:r>
          </a:p>
          <a:p>
            <a:endParaRPr lang="en-GB" dirty="0"/>
          </a:p>
          <a:p>
            <a:r>
              <a:rPr lang="en-GB" dirty="0" smtClean="0"/>
              <a:t>At this point in the project, the developer (you) will have been given a brief.</a:t>
            </a:r>
          </a:p>
          <a:p>
            <a:endParaRPr lang="en-GB" dirty="0"/>
          </a:p>
          <a:p>
            <a:r>
              <a:rPr lang="en-GB" dirty="0" smtClean="0"/>
              <a:t>Using this brief, you can start pooling together ideas and information that will help you design.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70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Examples include, but not limited to:</a:t>
            </a:r>
          </a:p>
          <a:p>
            <a:pPr lvl="1"/>
            <a:r>
              <a:rPr lang="en-GB" dirty="0" smtClean="0"/>
              <a:t>Storyboards</a:t>
            </a:r>
          </a:p>
          <a:p>
            <a:pPr lvl="1"/>
            <a:r>
              <a:rPr lang="en-GB" dirty="0" smtClean="0"/>
              <a:t>Mood-boards</a:t>
            </a:r>
          </a:p>
          <a:p>
            <a:pPr lvl="1"/>
            <a:r>
              <a:rPr lang="en-GB" dirty="0" smtClean="0"/>
              <a:t>Scripts</a:t>
            </a:r>
          </a:p>
          <a:p>
            <a:pPr lvl="1"/>
            <a:endParaRPr lang="en-GB" dirty="0"/>
          </a:p>
          <a:p>
            <a:r>
              <a:rPr lang="en-GB" dirty="0" smtClean="0"/>
              <a:t>What do these have in common?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81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Portfolio 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new heading in your portfolio: </a:t>
            </a:r>
            <a:r>
              <a:rPr lang="en-GB" b="1" dirty="0"/>
              <a:t>Creative Processes</a:t>
            </a:r>
            <a:r>
              <a:rPr lang="en-GB" dirty="0"/>
              <a:t> (Heading 1</a:t>
            </a:r>
            <a:r>
              <a:rPr lang="en-GB" dirty="0" smtClean="0"/>
              <a:t>).</a:t>
            </a:r>
          </a:p>
          <a:p>
            <a:endParaRPr lang="en-GB" dirty="0"/>
          </a:p>
          <a:p>
            <a:r>
              <a:rPr lang="en-GB" dirty="0" smtClean="0"/>
              <a:t>Create another heading:</a:t>
            </a:r>
          </a:p>
          <a:p>
            <a:pPr lvl="1"/>
            <a:r>
              <a:rPr lang="en-GB" b="1" dirty="0" smtClean="0"/>
              <a:t>Scripts</a:t>
            </a:r>
            <a:r>
              <a:rPr lang="en-GB" dirty="0" smtClean="0"/>
              <a:t> (Heading 2)</a:t>
            </a:r>
            <a:br>
              <a:rPr lang="en-GB" dirty="0" smtClean="0"/>
            </a:br>
            <a:endParaRPr lang="en-GB" dirty="0" smtClean="0"/>
          </a:p>
          <a:p>
            <a:pPr lvl="1"/>
            <a:r>
              <a:rPr lang="en-GB" b="1" dirty="0" smtClean="0"/>
              <a:t>Storyboards</a:t>
            </a:r>
            <a:r>
              <a:rPr lang="en-GB" dirty="0" smtClean="0"/>
              <a:t> (Heading 2)</a:t>
            </a:r>
            <a:br>
              <a:rPr lang="en-GB" dirty="0" smtClean="0"/>
            </a:br>
            <a:endParaRPr lang="en-GB" dirty="0" smtClean="0"/>
          </a:p>
          <a:p>
            <a:pPr lvl="1"/>
            <a:r>
              <a:rPr lang="en-GB" b="1" dirty="0" smtClean="0"/>
              <a:t>Mood Boards </a:t>
            </a:r>
            <a:r>
              <a:rPr lang="en-GB" dirty="0" smtClean="0"/>
              <a:t>(Heading 2)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399877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Task 1 – Definitions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24"/>
            <a:ext cx="10635916" cy="432511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Look up the following on the internet and add your answers under the appropriate heading in your portfolio:</a:t>
            </a:r>
          </a:p>
          <a:p>
            <a:endParaRPr lang="en-GB" dirty="0"/>
          </a:p>
          <a:p>
            <a:r>
              <a:rPr lang="en-GB" dirty="0" smtClean="0"/>
              <a:t>What is the purpose of a script?</a:t>
            </a:r>
          </a:p>
          <a:p>
            <a:endParaRPr lang="en-GB" dirty="0"/>
          </a:p>
          <a:p>
            <a:r>
              <a:rPr lang="en-GB" dirty="0" smtClean="0"/>
              <a:t>How is a script different to a storyboard?</a:t>
            </a:r>
          </a:p>
          <a:p>
            <a:endParaRPr lang="en-GB" dirty="0" smtClean="0"/>
          </a:p>
          <a:p>
            <a:r>
              <a:rPr lang="en-GB" dirty="0" smtClean="0"/>
              <a:t>What would you typically find on a mood-board?</a:t>
            </a:r>
          </a:p>
          <a:p>
            <a:pPr lvl="2"/>
            <a:r>
              <a:rPr lang="en-GB" i="1" dirty="0" smtClean="0"/>
              <a:t>Which of the three mentioned methods would be best for the box for a video game?</a:t>
            </a:r>
          </a:p>
          <a:p>
            <a:pPr marL="109728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Storyboard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24"/>
            <a:ext cx="7931317" cy="4325112"/>
          </a:xfrm>
        </p:spPr>
        <p:txBody>
          <a:bodyPr/>
          <a:lstStyle/>
          <a:p>
            <a:r>
              <a:rPr lang="en-GB" dirty="0" smtClean="0"/>
              <a:t>A storyboard is a series of drawings created by hand or digitally with explanations of each.</a:t>
            </a:r>
          </a:p>
          <a:p>
            <a:endParaRPr lang="en-GB" dirty="0"/>
          </a:p>
          <a:p>
            <a:r>
              <a:rPr lang="en-GB" dirty="0" smtClean="0"/>
              <a:t>They are used for organising filming so you know what you need, and to help visualise what each scene will look like before filming.</a:t>
            </a:r>
          </a:p>
          <a:p>
            <a:endParaRPr lang="en-GB" dirty="0"/>
          </a:p>
          <a:p>
            <a:r>
              <a:rPr lang="en-GB" dirty="0" smtClean="0"/>
              <a:t>They can also help to plan an animation or video and are usually drawn by hand.</a:t>
            </a:r>
            <a:endParaRPr lang="en-GB" dirty="0"/>
          </a:p>
        </p:txBody>
      </p:sp>
      <p:pic>
        <p:nvPicPr>
          <p:cNvPr id="4" name="Picture 4" descr="http://pingmag.jp/images/article/storyboard05.jpg"/>
          <p:cNvPicPr>
            <a:picLocks noChangeAspect="1" noChangeArrowheads="1"/>
          </p:cNvPicPr>
          <p:nvPr/>
        </p:nvPicPr>
        <p:blipFill>
          <a:blip r:embed="rId2"/>
          <a:srcRect l="2317" t="-242" r="10105"/>
          <a:stretch>
            <a:fillRect/>
          </a:stretch>
        </p:blipFill>
        <p:spPr bwMode="auto">
          <a:xfrm>
            <a:off x="8540917" y="1464452"/>
            <a:ext cx="3651083" cy="53935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536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CBB6CB36E18F45B62562FE7B4DA56E" ma:contentTypeVersion="15" ma:contentTypeDescription="Create a new document." ma:contentTypeScope="" ma:versionID="55d364c79cdf8e1ca4d0d760678f7a4c">
  <xsd:schema xmlns:xsd="http://www.w3.org/2001/XMLSchema" xmlns:xs="http://www.w3.org/2001/XMLSchema" xmlns:p="http://schemas.microsoft.com/office/2006/metadata/properties" xmlns:ns2="d6907449-af5f-4ae7-8fbd-83d93334ec72" xmlns:ns3="10279fda-7dd0-4adc-b8c4-c2c105cc9cb1" targetNamespace="http://schemas.microsoft.com/office/2006/metadata/properties" ma:root="true" ma:fieldsID="34c1c2944482cbceaec0c8d1554c245b" ns2:_="" ns3:_="">
    <xsd:import namespace="d6907449-af5f-4ae7-8fbd-83d93334ec72"/>
    <xsd:import namespace="10279fda-7dd0-4adc-b8c4-c2c105cc9c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907449-af5f-4ae7-8fbd-83d93334ec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6b8feb0-8561-4fad-a5fd-d262bdf910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279fda-7dd0-4adc-b8c4-c2c105cc9cb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fe1c32eb-8732-4919-9732-389535388650}" ma:internalName="TaxCatchAll" ma:showField="CatchAllData" ma:web="10279fda-7dd0-4adc-b8c4-c2c105cc9c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0279fda-7dd0-4adc-b8c4-c2c105cc9cb1" xsi:nil="true"/>
    <lcf76f155ced4ddcb4097134ff3c332f xmlns="d6907449-af5f-4ae7-8fbd-83d93334ec7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D9B2CD0-52D4-4B28-B3A6-787BE307595E}"/>
</file>

<file path=customXml/itemProps2.xml><?xml version="1.0" encoding="utf-8"?>
<ds:datastoreItem xmlns:ds="http://schemas.openxmlformats.org/officeDocument/2006/customXml" ds:itemID="{A14EC016-2528-4C0C-B8AA-8380889549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517ADA-9FCD-4B26-AA40-FA7EE4555702}">
  <ds:schemaRefs>
    <ds:schemaRef ds:uri="7bbd5310-919e-4445-9a45-176bf1ea620a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080a70f3-2fb6-4775-b740-efdf4c94e8d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4684</TotalTime>
  <Words>804</Words>
  <Application>Microsoft Office PowerPoint</Application>
  <PresentationFormat>Widescreen</PresentationFormat>
  <Paragraphs>101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Georgia</vt:lpstr>
      <vt:lpstr>Wingdings 2</vt:lpstr>
      <vt:lpstr>Training presentation</vt:lpstr>
      <vt:lpstr>Creative Processes</vt:lpstr>
      <vt:lpstr>Starter – 5 Minutes</vt:lpstr>
      <vt:lpstr>Learning Outcomes</vt:lpstr>
      <vt:lpstr>Planning Processes</vt:lpstr>
      <vt:lpstr>Creative Processes</vt:lpstr>
      <vt:lpstr>Examples</vt:lpstr>
      <vt:lpstr>Portfolio Setup</vt:lpstr>
      <vt:lpstr>Task 1 – Definitions</vt:lpstr>
      <vt:lpstr>Storyboard</vt:lpstr>
      <vt:lpstr>Storyboard – Example</vt:lpstr>
      <vt:lpstr>Mood-Board</vt:lpstr>
      <vt:lpstr>Mood-Board – Why?</vt:lpstr>
      <vt:lpstr>Casual Vs. Structured</vt:lpstr>
      <vt:lpstr>The Creation Process</vt:lpstr>
      <vt:lpstr>Task 2 – Definitions</vt:lpstr>
      <vt:lpstr>Task 3 – Mood Board</vt:lpstr>
      <vt:lpstr>Extension</vt:lpstr>
    </vt:vector>
  </TitlesOfParts>
  <Company>UTC Sheffied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TITLE</dc:title>
  <dc:creator>Stephen Tomkins</dc:creator>
  <cp:lastModifiedBy>Stephen Tomkins</cp:lastModifiedBy>
  <cp:revision>75</cp:revision>
  <dcterms:created xsi:type="dcterms:W3CDTF">2019-08-29T12:39:28Z</dcterms:created>
  <dcterms:modified xsi:type="dcterms:W3CDTF">2021-10-13T11:40:57Z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0x010100A6CBB6CB36E18F45B62562FE7B4DA56E</vt:lpwstr>
  </property>
</Properties>
</file>